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notesMasterIdLst>
    <p:notesMasterId r:id="rId3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4-1.png"/><Relationship Id="rId2" Type="http://schemas.openxmlformats.org/officeDocument/2006/relationships/image" Target="../media/image-24-2.pn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8-1.png"/><Relationship Id="rId2" Type="http://schemas.openxmlformats.org/officeDocument/2006/relationships/image" Target="../media/image-28-2.pn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9-1.png"/><Relationship Id="rId2" Type="http://schemas.openxmlformats.org/officeDocument/2006/relationships/image" Target="../media/image-29-2.png"/><Relationship Id="rId4" Type="http://schemas.openxmlformats.org/officeDocument/2006/relationships/slideLayout" Target="../slideLayouts/slideLayout1.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0-1.png"/><Relationship Id="rId2" Type="http://schemas.openxmlformats.org/officeDocument/2006/relationships/image" Target="../media/image-30-2.png"/><Relationship Id="rId4" Type="http://schemas.openxmlformats.org/officeDocument/2006/relationships/slideLayout" Target="../slideLayouts/slideLayout1.xml"/><Relationship Id="rId5"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1.png"/><Relationship Id="rId2" Type="http://schemas.openxmlformats.org/officeDocument/2006/relationships/image" Target="../media/image-31-2.png"/><Relationship Id="rId4" Type="http://schemas.openxmlformats.org/officeDocument/2006/relationships/slideLayout" Target="../slideLayouts/slideLayout1.xml"/><Relationship Id="rId5"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2-1.png"/><Relationship Id="rId2" Type="http://schemas.openxmlformats.org/officeDocument/2006/relationships/image" Target="../media/image-32-2.png"/><Relationship Id="rId4" Type="http://schemas.openxmlformats.org/officeDocument/2006/relationships/slideLayout" Target="../slideLayouts/slideLayout1.xml"/><Relationship Id="rId5"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hyperlink" Target="https://stackoverflow.com/" TargetMode="External"/><Relationship Id="rId2" Type="http://schemas.openxmlformats.org/officeDocument/2006/relationships/hyperlink" Target="https://docs.oracle.com/javase/8/docs/technotes/tools/windows/javadoc.html" TargetMode="External"/><Relationship Id="rId3" Type="http://schemas.openxmlformats.org/officeDocument/2006/relationships/hyperlink" Target="https://www.javatpoint.com/" TargetMode="External"/><Relationship Id="rId4" Type="http://schemas.openxmlformats.org/officeDocument/2006/relationships/hyperlink" Target="https://docs.spring.io/spring-boot/docs/current/reference/htmlsingle/" TargetMode="External"/><Relationship Id="rId5" Type="http://schemas.openxmlformats.org/officeDocument/2006/relationships/hyperlink" Target="https://reactjs.org/docs/getting-started.html" TargetMode="External"/><Relationship Id="rId6" Type="http://schemas.openxmlformats.org/officeDocument/2006/relationships/hyperlink" Target="https://scribehow.com/" TargetMode="External"/><Relationship Id="rId8" Type="http://schemas.openxmlformats.org/officeDocument/2006/relationships/hyperlink" Target="https://gamma.app" TargetMode="External"/><Relationship Id="rId7" Type="http://schemas.openxmlformats.org/officeDocument/2006/relationships/image" Target="../media/image-33-1.png"/><Relationship Id="rId9" Type="http://schemas.openxmlformats.org/officeDocument/2006/relationships/slideLayout" Target="../slideLayouts/slideLayout1.xml"/><Relationship Id="rId10"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700207" y="662345"/>
            <a:ext cx="4481989" cy="700326"/>
          </a:xfrm>
          <a:prstGeom prst="rect">
            <a:avLst/>
          </a:prstGeom>
          <a:noFill/>
          <a:ln/>
        </p:spPr>
        <p:txBody>
          <a:bodyPr wrap="none" rtlCol="0" anchor="t"/>
          <a:lstStyle/>
          <a:p>
            <a:pPr indent="0" marL="0">
              <a:lnSpc>
                <a:spcPts val="5514"/>
              </a:lnSpc>
              <a:buNone/>
            </a:pPr>
            <a:r>
              <a:rPr lang="en-US" sz="4411" dirty="0">
                <a:solidFill>
                  <a:srgbClr val="38512F"/>
                </a:solidFill>
                <a:latin typeface="Lora" pitchFamily="34" charset="0"/>
                <a:ea typeface="Lora" pitchFamily="34" charset="-122"/>
                <a:cs typeface="Lora" pitchFamily="34" charset="-120"/>
              </a:rPr>
              <a:t>KrishiKart</a:t>
            </a:r>
            <a:endParaRPr lang="en-US" sz="4411" dirty="0"/>
          </a:p>
        </p:txBody>
      </p:sp>
      <p:sp>
        <p:nvSpPr>
          <p:cNvPr id="5" name="Text 3"/>
          <p:cNvSpPr/>
          <p:nvPr/>
        </p:nvSpPr>
        <p:spPr>
          <a:xfrm>
            <a:off x="700207" y="1642705"/>
            <a:ext cx="7743587" cy="597694"/>
          </a:xfrm>
          <a:prstGeom prst="rect">
            <a:avLst/>
          </a:prstGeom>
          <a:noFill/>
          <a:ln/>
        </p:spPr>
        <p:txBody>
          <a:bodyPr wrap="square" rtlCol="0" anchor="t"/>
          <a:lstStyle/>
          <a:p>
            <a:pPr indent="0" marL="0">
              <a:lnSpc>
                <a:spcPts val="2353"/>
              </a:lnSpc>
              <a:buNone/>
            </a:pPr>
            <a:r>
              <a:rPr lang="en-US" sz="1470" dirty="0">
                <a:solidFill>
                  <a:srgbClr val="3A3630"/>
                </a:solidFill>
                <a:latin typeface="Source Sans Pro" pitchFamily="34" charset="0"/>
                <a:ea typeface="Source Sans Pro" pitchFamily="34" charset="-122"/>
                <a:cs typeface="Source Sans Pro" pitchFamily="34" charset="-120"/>
              </a:rPr>
              <a:t>Welcome to KrishiKart, your one-stop-shop for all your farming needs. Our mission is to make farming easier and more profitable for farmers around the world.</a:t>
            </a:r>
            <a:endParaRPr lang="en-US" sz="1470" dirty="0"/>
          </a:p>
        </p:txBody>
      </p:sp>
      <p:sp>
        <p:nvSpPr>
          <p:cNvPr id="6" name="Text 4"/>
          <p:cNvSpPr/>
          <p:nvPr/>
        </p:nvSpPr>
        <p:spPr>
          <a:xfrm>
            <a:off x="700207" y="2450425"/>
            <a:ext cx="7743587" cy="298847"/>
          </a:xfrm>
          <a:prstGeom prst="rect">
            <a:avLst/>
          </a:prstGeom>
          <a:noFill/>
          <a:ln/>
        </p:spPr>
        <p:txBody>
          <a:bodyPr wrap="none" rtlCol="0" anchor="t"/>
          <a:lstStyle/>
          <a:p>
            <a:pPr indent="0" marL="0">
              <a:lnSpc>
                <a:spcPts val="2353"/>
              </a:lnSpc>
              <a:buNone/>
            </a:pPr>
            <a:endParaRPr lang="en-US" sz="1470" dirty="0"/>
          </a:p>
        </p:txBody>
      </p:sp>
      <p:sp>
        <p:nvSpPr>
          <p:cNvPr id="7" name="Text 5"/>
          <p:cNvSpPr/>
          <p:nvPr/>
        </p:nvSpPr>
        <p:spPr>
          <a:xfrm>
            <a:off x="700207" y="2959298"/>
            <a:ext cx="7743587" cy="298847"/>
          </a:xfrm>
          <a:prstGeom prst="rect">
            <a:avLst/>
          </a:prstGeom>
          <a:noFill/>
          <a:ln/>
        </p:spPr>
        <p:txBody>
          <a:bodyPr wrap="none" rtlCol="0" anchor="t"/>
          <a:lstStyle/>
          <a:p>
            <a:pPr indent="0" marL="0">
              <a:lnSpc>
                <a:spcPts val="2353"/>
              </a:lnSpc>
              <a:buNone/>
            </a:pPr>
            <a:r>
              <a:rPr lang="en-US" sz="1470" b="1" dirty="0">
                <a:solidFill>
                  <a:srgbClr val="3A3630"/>
                </a:solidFill>
                <a:latin typeface="Source Sans Pro" pitchFamily="34" charset="0"/>
                <a:ea typeface="Source Sans Pro" pitchFamily="34" charset="-122"/>
                <a:cs typeface="Source Sans Pro" pitchFamily="34" charset="-120"/>
              </a:rPr>
              <a:t>Team</a:t>
            </a:r>
            <a:pPr indent="0" marL="0">
              <a:lnSpc>
                <a:spcPts val="2353"/>
              </a:lnSpc>
              <a:buNone/>
            </a:pPr>
            <a:r>
              <a:rPr lang="en-US" sz="1470" dirty="0">
                <a:solidFill>
                  <a:srgbClr val="3A3630"/>
                </a:solidFill>
                <a:latin typeface="Source Sans Pro" pitchFamily="34" charset="0"/>
                <a:ea typeface="Source Sans Pro" pitchFamily="34" charset="-122"/>
                <a:cs typeface="Source Sans Pro" pitchFamily="34" charset="-120"/>
              </a:rPr>
              <a:t> :</a:t>
            </a:r>
            <a:endParaRPr lang="en-US" sz="1470" dirty="0"/>
          </a:p>
        </p:txBody>
      </p:sp>
      <p:sp>
        <p:nvSpPr>
          <p:cNvPr id="8" name="Text 6"/>
          <p:cNvSpPr/>
          <p:nvPr/>
        </p:nvSpPr>
        <p:spPr>
          <a:xfrm>
            <a:off x="998934" y="3468172"/>
            <a:ext cx="7444859" cy="298847"/>
          </a:xfrm>
          <a:prstGeom prst="rect">
            <a:avLst/>
          </a:prstGeom>
          <a:noFill/>
          <a:ln/>
        </p:spPr>
        <p:txBody>
          <a:bodyPr wrap="none" rtlCol="0" anchor="t"/>
          <a:lstStyle/>
          <a:p>
            <a:pPr algn="l" marL="342900" indent="-342900">
              <a:lnSpc>
                <a:spcPts val="2353"/>
              </a:lnSpc>
              <a:buSzPct val="100000"/>
              <a:buChar char="•"/>
            </a:pPr>
            <a:r>
              <a:rPr lang="en-US" sz="1470" dirty="0">
                <a:solidFill>
                  <a:srgbClr val="3A3630"/>
                </a:solidFill>
                <a:latin typeface="Source Sans Pro" pitchFamily="34" charset="0"/>
                <a:ea typeface="Source Sans Pro" pitchFamily="34" charset="-122"/>
                <a:cs typeface="Source Sans Pro" pitchFamily="34" charset="-120"/>
              </a:rPr>
              <a:t> Suraj Jagdale</a:t>
            </a:r>
            <a:endParaRPr lang="en-US" sz="1470" dirty="0"/>
          </a:p>
        </p:txBody>
      </p:sp>
      <p:sp>
        <p:nvSpPr>
          <p:cNvPr id="9" name="Text 7"/>
          <p:cNvSpPr/>
          <p:nvPr/>
        </p:nvSpPr>
        <p:spPr>
          <a:xfrm>
            <a:off x="998934" y="3841671"/>
            <a:ext cx="7444859" cy="298847"/>
          </a:xfrm>
          <a:prstGeom prst="rect">
            <a:avLst/>
          </a:prstGeom>
          <a:noFill/>
          <a:ln/>
        </p:spPr>
        <p:txBody>
          <a:bodyPr wrap="none" rtlCol="0" anchor="t"/>
          <a:lstStyle/>
          <a:p>
            <a:pPr algn="l" marL="342900" indent="-342900">
              <a:lnSpc>
                <a:spcPts val="2353"/>
              </a:lnSpc>
              <a:buSzPct val="100000"/>
              <a:buChar char="•"/>
            </a:pPr>
            <a:r>
              <a:rPr lang="en-US" sz="1470" dirty="0">
                <a:solidFill>
                  <a:srgbClr val="3A3630"/>
                </a:solidFill>
                <a:latin typeface="Source Sans Pro" pitchFamily="34" charset="0"/>
                <a:ea typeface="Source Sans Pro" pitchFamily="34" charset="-122"/>
                <a:cs typeface="Source Sans Pro" pitchFamily="34" charset="-120"/>
              </a:rPr>
              <a:t>Krishna Kant Srivastava</a:t>
            </a:r>
            <a:endParaRPr lang="en-US" sz="1470" dirty="0"/>
          </a:p>
        </p:txBody>
      </p:sp>
      <p:sp>
        <p:nvSpPr>
          <p:cNvPr id="10" name="Text 8"/>
          <p:cNvSpPr/>
          <p:nvPr/>
        </p:nvSpPr>
        <p:spPr>
          <a:xfrm>
            <a:off x="700207" y="4350544"/>
            <a:ext cx="7743587" cy="298847"/>
          </a:xfrm>
          <a:prstGeom prst="rect">
            <a:avLst/>
          </a:prstGeom>
          <a:noFill/>
          <a:ln/>
        </p:spPr>
        <p:txBody>
          <a:bodyPr wrap="none" rtlCol="0" anchor="t"/>
          <a:lstStyle/>
          <a:p>
            <a:pPr indent="0" marL="0">
              <a:lnSpc>
                <a:spcPts val="2353"/>
              </a:lnSpc>
              <a:buNone/>
            </a:pPr>
            <a:endParaRPr lang="en-US" sz="1470" dirty="0"/>
          </a:p>
        </p:txBody>
      </p:sp>
      <p:sp>
        <p:nvSpPr>
          <p:cNvPr id="11" name="Text 9"/>
          <p:cNvSpPr/>
          <p:nvPr/>
        </p:nvSpPr>
        <p:spPr>
          <a:xfrm>
            <a:off x="700207" y="4859417"/>
            <a:ext cx="7743587" cy="298847"/>
          </a:xfrm>
          <a:prstGeom prst="rect">
            <a:avLst/>
          </a:prstGeom>
          <a:noFill/>
          <a:ln/>
        </p:spPr>
        <p:txBody>
          <a:bodyPr wrap="none" rtlCol="0" anchor="t"/>
          <a:lstStyle/>
          <a:p>
            <a:pPr indent="0" marL="0">
              <a:lnSpc>
                <a:spcPts val="2353"/>
              </a:lnSpc>
              <a:buNone/>
            </a:pPr>
            <a:r>
              <a:rPr lang="en-US" sz="1470" b="1" dirty="0">
                <a:solidFill>
                  <a:srgbClr val="3A3630"/>
                </a:solidFill>
                <a:latin typeface="Source Sans Pro" pitchFamily="34" charset="0"/>
                <a:ea typeface="Source Sans Pro" pitchFamily="34" charset="-122"/>
                <a:cs typeface="Source Sans Pro" pitchFamily="34" charset="-120"/>
              </a:rPr>
              <a:t>Mentors</a:t>
            </a:r>
            <a:pPr indent="0" marL="0">
              <a:lnSpc>
                <a:spcPts val="2353"/>
              </a:lnSpc>
              <a:buNone/>
            </a:pPr>
            <a:r>
              <a:rPr lang="en-US" sz="1470" dirty="0">
                <a:solidFill>
                  <a:srgbClr val="3A3630"/>
                </a:solidFill>
                <a:latin typeface="Source Sans Pro" pitchFamily="34" charset="0"/>
                <a:ea typeface="Source Sans Pro" pitchFamily="34" charset="-122"/>
                <a:cs typeface="Source Sans Pro" pitchFamily="34" charset="-120"/>
              </a:rPr>
              <a:t> :</a:t>
            </a:r>
            <a:endParaRPr lang="en-US" sz="1470" dirty="0"/>
          </a:p>
        </p:txBody>
      </p:sp>
      <p:sp>
        <p:nvSpPr>
          <p:cNvPr id="12" name="Text 10"/>
          <p:cNvSpPr/>
          <p:nvPr/>
        </p:nvSpPr>
        <p:spPr>
          <a:xfrm>
            <a:off x="998934" y="5368290"/>
            <a:ext cx="7444859" cy="298847"/>
          </a:xfrm>
          <a:prstGeom prst="rect">
            <a:avLst/>
          </a:prstGeom>
          <a:noFill/>
          <a:ln/>
        </p:spPr>
        <p:txBody>
          <a:bodyPr wrap="none" rtlCol="0" anchor="t"/>
          <a:lstStyle/>
          <a:p>
            <a:pPr algn="l" marL="342900" indent="-342900">
              <a:lnSpc>
                <a:spcPts val="2353"/>
              </a:lnSpc>
              <a:buSzPct val="100000"/>
              <a:buChar char="•"/>
            </a:pPr>
            <a:r>
              <a:rPr lang="en-US" sz="1470" dirty="0">
                <a:solidFill>
                  <a:srgbClr val="3A3630"/>
                </a:solidFill>
                <a:latin typeface="Source Sans Pro" pitchFamily="34" charset="0"/>
                <a:ea typeface="Source Sans Pro" pitchFamily="34" charset="-122"/>
                <a:cs typeface="Source Sans Pro" pitchFamily="34" charset="-120"/>
              </a:rPr>
              <a:t>Mr. Harshal Sir</a:t>
            </a:r>
            <a:endParaRPr lang="en-US" sz="1470" dirty="0"/>
          </a:p>
        </p:txBody>
      </p:sp>
      <p:sp>
        <p:nvSpPr>
          <p:cNvPr id="13" name="Text 11"/>
          <p:cNvSpPr/>
          <p:nvPr/>
        </p:nvSpPr>
        <p:spPr>
          <a:xfrm>
            <a:off x="998934" y="5741789"/>
            <a:ext cx="7444859" cy="298847"/>
          </a:xfrm>
          <a:prstGeom prst="rect">
            <a:avLst/>
          </a:prstGeom>
          <a:noFill/>
          <a:ln/>
        </p:spPr>
        <p:txBody>
          <a:bodyPr wrap="none" rtlCol="0" anchor="t"/>
          <a:lstStyle/>
          <a:p>
            <a:pPr algn="l" marL="342900" indent="-342900">
              <a:lnSpc>
                <a:spcPts val="2353"/>
              </a:lnSpc>
              <a:buSzPct val="100000"/>
              <a:buChar char="•"/>
            </a:pPr>
            <a:r>
              <a:rPr lang="en-US" sz="1470" dirty="0">
                <a:solidFill>
                  <a:srgbClr val="3A3630"/>
                </a:solidFill>
                <a:latin typeface="Source Sans Pro" pitchFamily="34" charset="0"/>
                <a:ea typeface="Source Sans Pro" pitchFamily="34" charset="-122"/>
                <a:cs typeface="Source Sans Pro" pitchFamily="34" charset="-120"/>
              </a:rPr>
              <a:t>Mrs. Monika Ma'am</a:t>
            </a:r>
            <a:endParaRPr lang="en-US" sz="1470" dirty="0"/>
          </a:p>
        </p:txBody>
      </p:sp>
      <p:sp>
        <p:nvSpPr>
          <p:cNvPr id="14" name="Text 12"/>
          <p:cNvSpPr/>
          <p:nvPr/>
        </p:nvSpPr>
        <p:spPr>
          <a:xfrm>
            <a:off x="700207" y="6250662"/>
            <a:ext cx="7743587" cy="298847"/>
          </a:xfrm>
          <a:prstGeom prst="rect">
            <a:avLst/>
          </a:prstGeom>
          <a:noFill/>
          <a:ln/>
        </p:spPr>
        <p:txBody>
          <a:bodyPr wrap="none" rtlCol="0" anchor="t"/>
          <a:lstStyle/>
          <a:p>
            <a:pPr indent="0" marL="0">
              <a:lnSpc>
                <a:spcPts val="2353"/>
              </a:lnSpc>
              <a:buNone/>
            </a:pPr>
            <a:endParaRPr lang="en-US" sz="1470" dirty="0"/>
          </a:p>
        </p:txBody>
      </p:sp>
      <p:sp>
        <p:nvSpPr>
          <p:cNvPr id="15" name="Text 13"/>
          <p:cNvSpPr/>
          <p:nvPr/>
        </p:nvSpPr>
        <p:spPr>
          <a:xfrm>
            <a:off x="700207" y="6759535"/>
            <a:ext cx="7743587" cy="298847"/>
          </a:xfrm>
          <a:prstGeom prst="rect">
            <a:avLst/>
          </a:prstGeom>
          <a:noFill/>
          <a:ln/>
        </p:spPr>
        <p:txBody>
          <a:bodyPr wrap="none" rtlCol="0" anchor="t"/>
          <a:lstStyle/>
          <a:p>
            <a:pPr indent="0" marL="0">
              <a:lnSpc>
                <a:spcPts val="2353"/>
              </a:lnSpc>
              <a:buNone/>
            </a:pPr>
            <a:endParaRPr lang="en-US" sz="1470" dirty="0"/>
          </a:p>
        </p:txBody>
      </p:sp>
      <p:sp>
        <p:nvSpPr>
          <p:cNvPr id="16" name="Text 14"/>
          <p:cNvSpPr/>
          <p:nvPr/>
        </p:nvSpPr>
        <p:spPr>
          <a:xfrm>
            <a:off x="700207" y="7268408"/>
            <a:ext cx="7743587" cy="298847"/>
          </a:xfrm>
          <a:prstGeom prst="rect">
            <a:avLst/>
          </a:prstGeom>
          <a:noFill/>
          <a:ln/>
        </p:spPr>
        <p:txBody>
          <a:bodyPr wrap="none" rtlCol="0" anchor="t"/>
          <a:lstStyle/>
          <a:p>
            <a:pPr indent="0" marL="0">
              <a:lnSpc>
                <a:spcPts val="2353"/>
              </a:lnSpc>
              <a:buNone/>
            </a:pPr>
            <a:endParaRPr lang="en-US" sz="1470" dirty="0"/>
          </a:p>
        </p:txBody>
      </p:sp>
      <p:pic>
        <p:nvPicPr>
          <p:cNvPr id="17"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199912"/>
            <a:ext cx="662940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Admin Use-Case Diagram</a:t>
            </a:r>
            <a:endParaRPr lang="en-US" sz="4374" dirty="0"/>
          </a:p>
        </p:txBody>
      </p:sp>
      <p:pic>
        <p:nvPicPr>
          <p:cNvPr id="5" name="Image 0" descr="preencoded.png">    </p:cNvPr>
          <p:cNvPicPr>
            <a:picLocks noChangeAspect="1"/>
          </p:cNvPicPr>
          <p:nvPr/>
        </p:nvPicPr>
        <p:blipFill>
          <a:blip r:embed="rId1"/>
          <a:stretch>
            <a:fillRect/>
          </a:stretch>
        </p:blipFill>
        <p:spPr>
          <a:xfrm>
            <a:off x="4186357" y="2338626"/>
            <a:ext cx="6257568"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897255"/>
            <a:ext cx="646176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Buyer Use-Case Diagram</a:t>
            </a:r>
            <a:endParaRPr lang="en-US" sz="4374" dirty="0"/>
          </a:p>
        </p:txBody>
      </p:sp>
      <p:sp>
        <p:nvSpPr>
          <p:cNvPr id="5" name="Text 3"/>
          <p:cNvSpPr/>
          <p:nvPr/>
        </p:nvSpPr>
        <p:spPr>
          <a:xfrm>
            <a:off x="2348389" y="2035969"/>
            <a:ext cx="9933503" cy="355402"/>
          </a:xfrm>
          <a:prstGeom prst="rect">
            <a:avLst/>
          </a:prstGeom>
          <a:noFill/>
          <a:ln/>
        </p:spPr>
        <p:txBody>
          <a:bodyPr wrap="none" rtlCol="0" anchor="t"/>
          <a:lstStyle/>
          <a:p>
            <a:pPr indent="0" marL="0">
              <a:lnSpc>
                <a:spcPts val="2799"/>
              </a:lnSpc>
              <a:buNone/>
            </a:pPr>
            <a:endParaRPr lang="en-US" sz="1750" dirty="0"/>
          </a:p>
        </p:txBody>
      </p:sp>
      <p:pic>
        <p:nvPicPr>
          <p:cNvPr id="6" name="Image 0" descr="preencoded.png">    </p:cNvPr>
          <p:cNvPicPr>
            <a:picLocks noChangeAspect="1"/>
          </p:cNvPicPr>
          <p:nvPr/>
        </p:nvPicPr>
        <p:blipFill>
          <a:blip r:embed="rId1"/>
          <a:stretch>
            <a:fillRect/>
          </a:stretch>
        </p:blipFill>
        <p:spPr>
          <a:xfrm>
            <a:off x="4768929" y="2641282"/>
            <a:ext cx="5092303" cy="4691063"/>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897255"/>
            <a:ext cx="681990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Farmer Use-Case Diagram</a:t>
            </a:r>
            <a:endParaRPr lang="en-US" sz="4374" dirty="0"/>
          </a:p>
        </p:txBody>
      </p:sp>
      <p:sp>
        <p:nvSpPr>
          <p:cNvPr id="5" name="Text 3"/>
          <p:cNvSpPr/>
          <p:nvPr/>
        </p:nvSpPr>
        <p:spPr>
          <a:xfrm>
            <a:off x="2348389" y="2035969"/>
            <a:ext cx="9933503" cy="355402"/>
          </a:xfrm>
          <a:prstGeom prst="rect">
            <a:avLst/>
          </a:prstGeom>
          <a:noFill/>
          <a:ln/>
        </p:spPr>
        <p:txBody>
          <a:bodyPr wrap="none" rtlCol="0" anchor="t"/>
          <a:lstStyle/>
          <a:p>
            <a:pPr indent="0" marL="0">
              <a:lnSpc>
                <a:spcPts val="2799"/>
              </a:lnSpc>
              <a:buNone/>
            </a:pPr>
            <a:endParaRPr lang="en-US" sz="1750" dirty="0"/>
          </a:p>
        </p:txBody>
      </p:sp>
      <p:pic>
        <p:nvPicPr>
          <p:cNvPr id="6" name="Image 0" descr="preencoded.png">    </p:cNvPr>
          <p:cNvPicPr>
            <a:picLocks noChangeAspect="1"/>
          </p:cNvPicPr>
          <p:nvPr/>
        </p:nvPicPr>
        <p:blipFill>
          <a:blip r:embed="rId1"/>
          <a:stretch>
            <a:fillRect/>
          </a:stretch>
        </p:blipFill>
        <p:spPr>
          <a:xfrm>
            <a:off x="4741545" y="2641282"/>
            <a:ext cx="5147191" cy="4691063"/>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438757" y="600551"/>
            <a:ext cx="8976360" cy="681752"/>
          </a:xfrm>
          <a:prstGeom prst="rect">
            <a:avLst/>
          </a:prstGeom>
          <a:noFill/>
          <a:ln/>
        </p:spPr>
        <p:txBody>
          <a:bodyPr wrap="none" rtlCol="0" anchor="t"/>
          <a:lstStyle/>
          <a:p>
            <a:pPr indent="0" marL="0">
              <a:lnSpc>
                <a:spcPts val="5368"/>
              </a:lnSpc>
              <a:buNone/>
            </a:pPr>
            <a:r>
              <a:rPr lang="en-US" sz="4294" dirty="0">
                <a:solidFill>
                  <a:srgbClr val="38512F"/>
                </a:solidFill>
                <a:latin typeface="Lora" pitchFamily="34" charset="0"/>
                <a:ea typeface="Lora" pitchFamily="34" charset="-122"/>
                <a:cs typeface="Lora" pitchFamily="34" charset="-120"/>
              </a:rPr>
              <a:t>Functional Decomposition Diagram</a:t>
            </a:r>
            <a:endParaRPr lang="en-US" sz="4294" dirty="0"/>
          </a:p>
        </p:txBody>
      </p:sp>
      <p:pic>
        <p:nvPicPr>
          <p:cNvPr id="5" name="Image 0" descr="preencoded.png">    </p:cNvPr>
          <p:cNvPicPr>
            <a:picLocks noChangeAspect="1"/>
          </p:cNvPicPr>
          <p:nvPr/>
        </p:nvPicPr>
        <p:blipFill>
          <a:blip r:embed="rId1"/>
          <a:stretch>
            <a:fillRect/>
          </a:stretch>
        </p:blipFill>
        <p:spPr>
          <a:xfrm>
            <a:off x="4121229" y="1718548"/>
            <a:ext cx="6387822" cy="5316141"/>
          </a:xfrm>
          <a:prstGeom prst="rect">
            <a:avLst/>
          </a:prstGeom>
        </p:spPr>
      </p:pic>
      <p:sp>
        <p:nvSpPr>
          <p:cNvPr id="6" name="Text 3"/>
          <p:cNvSpPr/>
          <p:nvPr/>
        </p:nvSpPr>
        <p:spPr>
          <a:xfrm>
            <a:off x="2438757" y="7280077"/>
            <a:ext cx="9752886" cy="348972"/>
          </a:xfrm>
          <a:prstGeom prst="rect">
            <a:avLst/>
          </a:prstGeom>
          <a:noFill/>
          <a:ln/>
        </p:spPr>
        <p:txBody>
          <a:bodyPr wrap="none" rtlCol="0" anchor="t"/>
          <a:lstStyle/>
          <a:p>
            <a:pPr indent="0" marL="0">
              <a:lnSpc>
                <a:spcPts val="2748"/>
              </a:lnSpc>
              <a:buNone/>
            </a:pPr>
            <a:endParaRPr lang="en-US" sz="1718"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30433"/>
          </a:xfrm>
          <a:prstGeom prst="rect">
            <a:avLst/>
          </a:prstGeom>
          <a:solidFill>
            <a:srgbClr val="FEF5E7"/>
          </a:solidFill>
          <a:ln/>
        </p:spPr>
      </p:sp>
      <p:sp>
        <p:nvSpPr>
          <p:cNvPr id="4" name="Text 2"/>
          <p:cNvSpPr/>
          <p:nvPr/>
        </p:nvSpPr>
        <p:spPr>
          <a:xfrm>
            <a:off x="2525792" y="589121"/>
            <a:ext cx="5882640" cy="669488"/>
          </a:xfrm>
          <a:prstGeom prst="rect">
            <a:avLst/>
          </a:prstGeom>
          <a:noFill/>
          <a:ln/>
        </p:spPr>
        <p:txBody>
          <a:bodyPr wrap="none" rtlCol="0" anchor="t"/>
          <a:lstStyle/>
          <a:p>
            <a:pPr indent="0" marL="0">
              <a:lnSpc>
                <a:spcPts val="5272"/>
              </a:lnSpc>
              <a:buNone/>
            </a:pPr>
            <a:r>
              <a:rPr lang="en-US" sz="4218" dirty="0">
                <a:solidFill>
                  <a:srgbClr val="38512F"/>
                </a:solidFill>
                <a:latin typeface="Lora" pitchFamily="34" charset="0"/>
                <a:ea typeface="Lora" pitchFamily="34" charset="-122"/>
                <a:cs typeface="Lora" pitchFamily="34" charset="-120"/>
              </a:rPr>
              <a:t>Admin Activity Diagram</a:t>
            </a:r>
            <a:endParaRPr lang="en-US" sz="4218" dirty="0"/>
          </a:p>
        </p:txBody>
      </p:sp>
      <p:pic>
        <p:nvPicPr>
          <p:cNvPr id="5" name="Image 0" descr="preencoded.png">    </p:cNvPr>
          <p:cNvPicPr>
            <a:picLocks noChangeAspect="1"/>
          </p:cNvPicPr>
          <p:nvPr/>
        </p:nvPicPr>
        <p:blipFill>
          <a:blip r:embed="rId1"/>
          <a:stretch>
            <a:fillRect/>
          </a:stretch>
        </p:blipFill>
        <p:spPr>
          <a:xfrm>
            <a:off x="5119330" y="1687116"/>
            <a:ext cx="4391620" cy="5370314"/>
          </a:xfrm>
          <a:prstGeom prst="rect">
            <a:avLst/>
          </a:prstGeom>
        </p:spPr>
      </p:pic>
      <p:sp>
        <p:nvSpPr>
          <p:cNvPr id="6" name="Text 3"/>
          <p:cNvSpPr/>
          <p:nvPr/>
        </p:nvSpPr>
        <p:spPr>
          <a:xfrm>
            <a:off x="2525792" y="7298412"/>
            <a:ext cx="9578816" cy="342900"/>
          </a:xfrm>
          <a:prstGeom prst="rect">
            <a:avLst/>
          </a:prstGeom>
          <a:noFill/>
          <a:ln/>
        </p:spPr>
        <p:txBody>
          <a:bodyPr wrap="none" rtlCol="0" anchor="t"/>
          <a:lstStyle/>
          <a:p>
            <a:pPr indent="0" marL="0">
              <a:lnSpc>
                <a:spcPts val="2699"/>
              </a:lnSpc>
              <a:buNone/>
            </a:pPr>
            <a:endParaRPr lang="en-US" sz="168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30314"/>
          </a:xfrm>
          <a:prstGeom prst="rect">
            <a:avLst/>
          </a:prstGeom>
          <a:solidFill>
            <a:srgbClr val="FEF5E7"/>
          </a:solidFill>
          <a:ln/>
        </p:spPr>
      </p:sp>
      <p:sp>
        <p:nvSpPr>
          <p:cNvPr id="4" name="Text 2"/>
          <p:cNvSpPr/>
          <p:nvPr/>
        </p:nvSpPr>
        <p:spPr>
          <a:xfrm>
            <a:off x="2726531" y="564475"/>
            <a:ext cx="5501640" cy="641390"/>
          </a:xfrm>
          <a:prstGeom prst="rect">
            <a:avLst/>
          </a:prstGeom>
          <a:noFill/>
          <a:ln/>
        </p:spPr>
        <p:txBody>
          <a:bodyPr wrap="none" rtlCol="0" anchor="t"/>
          <a:lstStyle/>
          <a:p>
            <a:pPr indent="0" marL="0">
              <a:lnSpc>
                <a:spcPts val="5051"/>
              </a:lnSpc>
              <a:buNone/>
            </a:pPr>
            <a:r>
              <a:rPr lang="en-US" sz="4041" dirty="0">
                <a:solidFill>
                  <a:srgbClr val="38512F"/>
                </a:solidFill>
                <a:latin typeface="Lora" pitchFamily="34" charset="0"/>
                <a:ea typeface="Lora" pitchFamily="34" charset="-122"/>
                <a:cs typeface="Lora" pitchFamily="34" charset="-120"/>
              </a:rPr>
              <a:t>Buyer Activity Diagram</a:t>
            </a:r>
            <a:endParaRPr lang="en-US" sz="4041" dirty="0"/>
          </a:p>
        </p:txBody>
      </p:sp>
      <p:sp>
        <p:nvSpPr>
          <p:cNvPr id="5" name="Text 3"/>
          <p:cNvSpPr/>
          <p:nvPr/>
        </p:nvSpPr>
        <p:spPr>
          <a:xfrm>
            <a:off x="2726531" y="1616393"/>
            <a:ext cx="9177218" cy="328374"/>
          </a:xfrm>
          <a:prstGeom prst="rect">
            <a:avLst/>
          </a:prstGeom>
          <a:noFill/>
          <a:ln/>
        </p:spPr>
        <p:txBody>
          <a:bodyPr wrap="none" rtlCol="0" anchor="t"/>
          <a:lstStyle/>
          <a:p>
            <a:pPr indent="0" marL="0">
              <a:lnSpc>
                <a:spcPts val="2586"/>
              </a:lnSpc>
              <a:buNone/>
            </a:pPr>
            <a:endParaRPr lang="en-US" sz="1616" dirty="0"/>
          </a:p>
        </p:txBody>
      </p:sp>
      <p:pic>
        <p:nvPicPr>
          <p:cNvPr id="6" name="Image 0" descr="preencoded.png">    </p:cNvPr>
          <p:cNvPicPr>
            <a:picLocks noChangeAspect="1"/>
          </p:cNvPicPr>
          <p:nvPr/>
        </p:nvPicPr>
        <p:blipFill>
          <a:blip r:embed="rId1"/>
          <a:stretch>
            <a:fillRect/>
          </a:stretch>
        </p:blipFill>
        <p:spPr>
          <a:xfrm>
            <a:off x="5479733" y="2175629"/>
            <a:ext cx="3670816" cy="549021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733663"/>
            <a:ext cx="628650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Farmer Activity Diagram</a:t>
            </a:r>
            <a:endParaRPr lang="en-US" sz="4374" dirty="0"/>
          </a:p>
        </p:txBody>
      </p:sp>
      <p:pic>
        <p:nvPicPr>
          <p:cNvPr id="5" name="Image 0" descr="preencoded.png">    </p:cNvPr>
          <p:cNvPicPr>
            <a:picLocks noChangeAspect="1"/>
          </p:cNvPicPr>
          <p:nvPr/>
        </p:nvPicPr>
        <p:blipFill>
          <a:blip r:embed="rId1"/>
          <a:stretch>
            <a:fillRect/>
          </a:stretch>
        </p:blipFill>
        <p:spPr>
          <a:xfrm>
            <a:off x="5351621" y="1872377"/>
            <a:ext cx="3926919" cy="5623560"/>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199912"/>
            <a:ext cx="774192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Zero Level Data Flow Diagram</a:t>
            </a:r>
            <a:endParaRPr lang="en-US" sz="4374" dirty="0"/>
          </a:p>
        </p:txBody>
      </p:sp>
      <p:pic>
        <p:nvPicPr>
          <p:cNvPr id="5" name="Image 0" descr="preencoded.png">    </p:cNvPr>
          <p:cNvPicPr>
            <a:picLocks noChangeAspect="1"/>
          </p:cNvPicPr>
          <p:nvPr/>
        </p:nvPicPr>
        <p:blipFill>
          <a:blip r:embed="rId1"/>
          <a:stretch>
            <a:fillRect/>
          </a:stretch>
        </p:blipFill>
        <p:spPr>
          <a:xfrm>
            <a:off x="3134082" y="2338626"/>
            <a:ext cx="8362117"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199912"/>
            <a:ext cx="952500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Admin First Level Data Flow Diagram</a:t>
            </a:r>
            <a:endParaRPr lang="en-US" sz="4374" dirty="0"/>
          </a:p>
        </p:txBody>
      </p:sp>
      <p:pic>
        <p:nvPicPr>
          <p:cNvPr id="5" name="Image 0" descr="preencoded.png">    </p:cNvPr>
          <p:cNvPicPr>
            <a:picLocks noChangeAspect="1"/>
          </p:cNvPicPr>
          <p:nvPr/>
        </p:nvPicPr>
        <p:blipFill>
          <a:blip r:embed="rId1"/>
          <a:stretch>
            <a:fillRect/>
          </a:stretch>
        </p:blipFill>
        <p:spPr>
          <a:xfrm>
            <a:off x="4244221" y="2338626"/>
            <a:ext cx="6141839"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199912"/>
            <a:ext cx="935736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Buyer First Level Data Flow Diagram</a:t>
            </a:r>
            <a:endParaRPr lang="en-US" sz="4374" dirty="0"/>
          </a:p>
        </p:txBody>
      </p:sp>
      <p:pic>
        <p:nvPicPr>
          <p:cNvPr id="5" name="Image 0" descr="preencoded.png">    </p:cNvPr>
          <p:cNvPicPr>
            <a:picLocks noChangeAspect="1"/>
          </p:cNvPicPr>
          <p:nvPr/>
        </p:nvPicPr>
        <p:blipFill>
          <a:blip r:embed="rId1"/>
          <a:stretch>
            <a:fillRect/>
          </a:stretch>
        </p:blipFill>
        <p:spPr>
          <a:xfrm>
            <a:off x="4585216" y="2338626"/>
            <a:ext cx="5459730"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873925"/>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Introduction</a:t>
            </a:r>
            <a:endParaRPr lang="en-US" sz="4374" dirty="0"/>
          </a:p>
        </p:txBody>
      </p:sp>
      <p:sp>
        <p:nvSpPr>
          <p:cNvPr id="5" name="Text 3"/>
          <p:cNvSpPr/>
          <p:nvPr/>
        </p:nvSpPr>
        <p:spPr>
          <a:xfrm>
            <a:off x="2348389" y="3012638"/>
            <a:ext cx="9933503" cy="1066205"/>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KrishiKart is a pioneering solution designed to streamline agricultural transactions and facilitate connections between farmers and buyers. Our objective is to create a user-friendly platform that simplifies the process of buying and selling agricultural products.</a:t>
            </a:r>
            <a:endParaRPr lang="en-US" sz="1750" dirty="0"/>
          </a:p>
        </p:txBody>
      </p:sp>
      <p:sp>
        <p:nvSpPr>
          <p:cNvPr id="6" name="Text 4"/>
          <p:cNvSpPr/>
          <p:nvPr/>
        </p:nvSpPr>
        <p:spPr>
          <a:xfrm>
            <a:off x="2348389" y="4328755"/>
            <a:ext cx="9933503" cy="1066205"/>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With KrishiKart, farmers and buyers can seamlessly interact, enhancing convenience for both parties. Our system aims to revolutionize the agricultural exchange, making it easier than ever to access and purchase high-quality products directly from farmers.</a:t>
            </a:r>
            <a:endParaRPr lang="en-US" sz="1750" dirty="0"/>
          </a:p>
        </p:txBody>
      </p:sp>
      <p:sp>
        <p:nvSpPr>
          <p:cNvPr id="7" name="Text 5"/>
          <p:cNvSpPr/>
          <p:nvPr/>
        </p:nvSpPr>
        <p:spPr>
          <a:xfrm>
            <a:off x="2348389" y="5644872"/>
            <a:ext cx="9933503" cy="710803"/>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Experience a modern way of agricultural transactions with KrishiKart – where farmers meet buyers, and convenience meets quality.</a:t>
            </a:r>
            <a:endParaRPr lang="en-US" sz="1750" dirty="0"/>
          </a:p>
        </p:txBody>
      </p:sp>
      <p:pic>
        <p:nvPicPr>
          <p:cNvPr id="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199912"/>
            <a:ext cx="971550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Farmer First Level Data Flow Diagram</a:t>
            </a:r>
            <a:endParaRPr lang="en-US" sz="4374" dirty="0"/>
          </a:p>
        </p:txBody>
      </p:sp>
      <p:pic>
        <p:nvPicPr>
          <p:cNvPr id="5" name="Image 0" descr="preencoded.png">    </p:cNvPr>
          <p:cNvPicPr>
            <a:picLocks noChangeAspect="1"/>
          </p:cNvPicPr>
          <p:nvPr/>
        </p:nvPicPr>
        <p:blipFill>
          <a:blip r:embed="rId1"/>
          <a:stretch>
            <a:fillRect/>
          </a:stretch>
        </p:blipFill>
        <p:spPr>
          <a:xfrm>
            <a:off x="4467463" y="2338626"/>
            <a:ext cx="5695236"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750213"/>
            <a:ext cx="483870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Sequence Diagram</a:t>
            </a:r>
            <a:endParaRPr lang="en-US" sz="4374" dirty="0"/>
          </a:p>
        </p:txBody>
      </p:sp>
      <p:pic>
        <p:nvPicPr>
          <p:cNvPr id="5" name="Image 0" descr="preencoded.png">    </p:cNvPr>
          <p:cNvPicPr>
            <a:picLocks noChangeAspect="1"/>
          </p:cNvPicPr>
          <p:nvPr/>
        </p:nvPicPr>
        <p:blipFill>
          <a:blip r:embed="rId1"/>
          <a:stretch>
            <a:fillRect/>
          </a:stretch>
        </p:blipFill>
        <p:spPr>
          <a:xfrm>
            <a:off x="4759166" y="1888927"/>
            <a:ext cx="5111948" cy="5590342"/>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30553"/>
          </a:xfrm>
          <a:prstGeom prst="rect">
            <a:avLst/>
          </a:prstGeom>
          <a:solidFill>
            <a:srgbClr val="FEF5E7"/>
          </a:solidFill>
          <a:ln/>
        </p:spPr>
      </p:sp>
      <p:sp>
        <p:nvSpPr>
          <p:cNvPr id="4" name="Text 2"/>
          <p:cNvSpPr/>
          <p:nvPr/>
        </p:nvSpPr>
        <p:spPr>
          <a:xfrm>
            <a:off x="2918341" y="540901"/>
            <a:ext cx="3933944" cy="614601"/>
          </a:xfrm>
          <a:prstGeom prst="rect">
            <a:avLst/>
          </a:prstGeom>
          <a:noFill/>
          <a:ln/>
        </p:spPr>
        <p:txBody>
          <a:bodyPr wrap="none" rtlCol="0" anchor="t"/>
          <a:lstStyle/>
          <a:p>
            <a:pPr indent="0" marL="0">
              <a:lnSpc>
                <a:spcPts val="4840"/>
              </a:lnSpc>
              <a:buNone/>
            </a:pPr>
            <a:r>
              <a:rPr lang="en-US" sz="3872" dirty="0">
                <a:solidFill>
                  <a:srgbClr val="38512F"/>
                </a:solidFill>
                <a:latin typeface="Lora" pitchFamily="34" charset="0"/>
                <a:ea typeface="Lora" pitchFamily="34" charset="-122"/>
                <a:cs typeface="Lora" pitchFamily="34" charset="-120"/>
              </a:rPr>
              <a:t>Homepage</a:t>
            </a:r>
            <a:endParaRPr lang="en-US" sz="3872" dirty="0"/>
          </a:p>
        </p:txBody>
      </p:sp>
      <p:pic>
        <p:nvPicPr>
          <p:cNvPr id="5" name="Image 0" descr="preencoded.png">    </p:cNvPr>
          <p:cNvPicPr>
            <a:picLocks noChangeAspect="1"/>
          </p:cNvPicPr>
          <p:nvPr/>
        </p:nvPicPr>
        <p:blipFill>
          <a:blip r:embed="rId1"/>
          <a:stretch>
            <a:fillRect/>
          </a:stretch>
        </p:blipFill>
        <p:spPr>
          <a:xfrm>
            <a:off x="2918341" y="1548884"/>
            <a:ext cx="8793599" cy="3867269"/>
          </a:xfrm>
          <a:prstGeom prst="rect">
            <a:avLst/>
          </a:prstGeom>
        </p:spPr>
      </p:pic>
      <p:pic>
        <p:nvPicPr>
          <p:cNvPr id="6" name="Image 1" descr="preencoded.png">    </p:cNvPr>
          <p:cNvPicPr>
            <a:picLocks noChangeAspect="1"/>
          </p:cNvPicPr>
          <p:nvPr/>
        </p:nvPicPr>
        <p:blipFill>
          <a:blip r:embed="rId2"/>
          <a:stretch>
            <a:fillRect/>
          </a:stretch>
        </p:blipFill>
        <p:spPr>
          <a:xfrm>
            <a:off x="2918341" y="5637371"/>
            <a:ext cx="8793599" cy="205228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199912"/>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Sign-up page</a:t>
            </a:r>
            <a:endParaRPr lang="en-US" sz="4374" dirty="0"/>
          </a:p>
        </p:txBody>
      </p:sp>
      <p:pic>
        <p:nvPicPr>
          <p:cNvPr id="5" name="Image 0" descr="preencoded.png">    </p:cNvPr>
          <p:cNvPicPr>
            <a:picLocks noChangeAspect="1"/>
          </p:cNvPicPr>
          <p:nvPr/>
        </p:nvPicPr>
        <p:blipFill>
          <a:blip r:embed="rId1"/>
          <a:stretch>
            <a:fillRect/>
          </a:stretch>
        </p:blipFill>
        <p:spPr>
          <a:xfrm>
            <a:off x="3930848" y="2338626"/>
            <a:ext cx="6768584"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199912"/>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Login page</a:t>
            </a:r>
            <a:endParaRPr lang="en-US" sz="4374" dirty="0"/>
          </a:p>
        </p:txBody>
      </p:sp>
      <p:pic>
        <p:nvPicPr>
          <p:cNvPr id="5" name="Image 0" descr="preencoded.png">    </p:cNvPr>
          <p:cNvPicPr>
            <a:picLocks noChangeAspect="1"/>
          </p:cNvPicPr>
          <p:nvPr/>
        </p:nvPicPr>
        <p:blipFill>
          <a:blip r:embed="rId1"/>
          <a:stretch>
            <a:fillRect/>
          </a:stretch>
        </p:blipFill>
        <p:spPr>
          <a:xfrm>
            <a:off x="2526744" y="2338626"/>
            <a:ext cx="9576792"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344454"/>
            <a:ext cx="7139940" cy="416481"/>
          </a:xfrm>
          <a:prstGeom prst="rect">
            <a:avLst/>
          </a:prstGeom>
          <a:noFill/>
          <a:ln/>
        </p:spPr>
        <p:txBody>
          <a:bodyPr wrap="none" rtlCol="0" anchor="t"/>
          <a:lstStyle/>
          <a:p>
            <a:pPr indent="0" marL="0">
              <a:lnSpc>
                <a:spcPts val="3281"/>
              </a:lnSpc>
              <a:buNone/>
            </a:pPr>
            <a:r>
              <a:rPr lang="en-US" sz="2624" b="1" dirty="0">
                <a:solidFill>
                  <a:srgbClr val="38512F"/>
                </a:solidFill>
                <a:latin typeface="Lora" pitchFamily="34" charset="0"/>
                <a:ea typeface="Lora" pitchFamily="34" charset="-122"/>
                <a:cs typeface="Lora" pitchFamily="34" charset="-120"/>
              </a:rPr>
              <a:t>Enter Login details and click on login button</a:t>
            </a:r>
            <a:endParaRPr lang="en-US" sz="2624" dirty="0"/>
          </a:p>
        </p:txBody>
      </p:sp>
      <p:pic>
        <p:nvPicPr>
          <p:cNvPr id="5" name="Image 0" descr="preencoded.png">    </p:cNvPr>
          <p:cNvPicPr>
            <a:picLocks noChangeAspect="1"/>
          </p:cNvPicPr>
          <p:nvPr/>
        </p:nvPicPr>
        <p:blipFill>
          <a:blip r:embed="rId1"/>
          <a:stretch>
            <a:fillRect/>
          </a:stretch>
        </p:blipFill>
        <p:spPr>
          <a:xfrm>
            <a:off x="2348389" y="2205276"/>
            <a:ext cx="9933503" cy="4679752"/>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338858"/>
            <a:ext cx="5928360" cy="416481"/>
          </a:xfrm>
          <a:prstGeom prst="rect">
            <a:avLst/>
          </a:prstGeom>
          <a:noFill/>
          <a:ln/>
        </p:spPr>
        <p:txBody>
          <a:bodyPr wrap="none" rtlCol="0" anchor="t"/>
          <a:lstStyle/>
          <a:p>
            <a:pPr indent="0" marL="0">
              <a:lnSpc>
                <a:spcPts val="3281"/>
              </a:lnSpc>
              <a:buNone/>
            </a:pPr>
            <a:r>
              <a:rPr lang="en-US" sz="2624" b="1" dirty="0">
                <a:solidFill>
                  <a:srgbClr val="38512F"/>
                </a:solidFill>
                <a:latin typeface="Lora" pitchFamily="34" charset="0"/>
                <a:ea typeface="Lora" pitchFamily="34" charset="-122"/>
                <a:cs typeface="Lora" pitchFamily="34" charset="-120"/>
              </a:rPr>
              <a:t>Click on add products to add product</a:t>
            </a:r>
            <a:endParaRPr lang="en-US" sz="2624" dirty="0"/>
          </a:p>
        </p:txBody>
      </p:sp>
      <p:pic>
        <p:nvPicPr>
          <p:cNvPr id="5" name="Image 0" descr="preencoded.png">    </p:cNvPr>
          <p:cNvPicPr>
            <a:picLocks noChangeAspect="1"/>
          </p:cNvPicPr>
          <p:nvPr/>
        </p:nvPicPr>
        <p:blipFill>
          <a:blip r:embed="rId1"/>
          <a:stretch>
            <a:fillRect/>
          </a:stretch>
        </p:blipFill>
        <p:spPr>
          <a:xfrm>
            <a:off x="2348389" y="2199680"/>
            <a:ext cx="9837658"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338858"/>
            <a:ext cx="3817620" cy="416481"/>
          </a:xfrm>
          <a:prstGeom prst="rect">
            <a:avLst/>
          </a:prstGeom>
          <a:noFill/>
          <a:ln/>
        </p:spPr>
        <p:txBody>
          <a:bodyPr wrap="none" rtlCol="0" anchor="t"/>
          <a:lstStyle/>
          <a:p>
            <a:pPr indent="0" marL="0">
              <a:lnSpc>
                <a:spcPts val="3281"/>
              </a:lnSpc>
              <a:buNone/>
            </a:pPr>
            <a:r>
              <a:rPr lang="en-US" sz="2624" b="1" dirty="0">
                <a:solidFill>
                  <a:srgbClr val="38512F"/>
                </a:solidFill>
                <a:latin typeface="Lora" pitchFamily="34" charset="0"/>
                <a:ea typeface="Lora" pitchFamily="34" charset="-122"/>
                <a:cs typeface="Lora" pitchFamily="34" charset="-120"/>
              </a:rPr>
              <a:t>Enter details of product</a:t>
            </a:r>
            <a:endParaRPr lang="en-US" sz="2624" dirty="0"/>
          </a:p>
        </p:txBody>
      </p:sp>
      <p:pic>
        <p:nvPicPr>
          <p:cNvPr id="5" name="Image 0" descr="preencoded.png">    </p:cNvPr>
          <p:cNvPicPr>
            <a:picLocks noChangeAspect="1"/>
          </p:cNvPicPr>
          <p:nvPr/>
        </p:nvPicPr>
        <p:blipFill>
          <a:blip r:embed="rId1"/>
          <a:stretch>
            <a:fillRect/>
          </a:stretch>
        </p:blipFill>
        <p:spPr>
          <a:xfrm>
            <a:off x="3934301" y="2199680"/>
            <a:ext cx="6761678"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2421612"/>
            <a:ext cx="4747260" cy="416481"/>
          </a:xfrm>
          <a:prstGeom prst="rect">
            <a:avLst/>
          </a:prstGeom>
          <a:noFill/>
          <a:ln/>
        </p:spPr>
        <p:txBody>
          <a:bodyPr wrap="none" rtlCol="0" anchor="t"/>
          <a:lstStyle/>
          <a:p>
            <a:pPr indent="0" marL="0">
              <a:lnSpc>
                <a:spcPts val="3281"/>
              </a:lnSpc>
              <a:buNone/>
            </a:pPr>
            <a:r>
              <a:rPr lang="en-US" sz="2624" b="1" dirty="0">
                <a:solidFill>
                  <a:srgbClr val="38512F"/>
                </a:solidFill>
                <a:latin typeface="Lora" pitchFamily="34" charset="0"/>
                <a:ea typeface="Lora" pitchFamily="34" charset="-122"/>
                <a:cs typeface="Lora" pitchFamily="34" charset="-120"/>
              </a:rPr>
              <a:t>Buyer will see listed products</a:t>
            </a:r>
            <a:endParaRPr lang="en-US" sz="2624" dirty="0"/>
          </a:p>
        </p:txBody>
      </p:sp>
      <p:pic>
        <p:nvPicPr>
          <p:cNvPr id="5" name="Image 0" descr="preencoded.png">    </p:cNvPr>
          <p:cNvPicPr>
            <a:picLocks noChangeAspect="1"/>
          </p:cNvPicPr>
          <p:nvPr/>
        </p:nvPicPr>
        <p:blipFill>
          <a:blip r:embed="rId1"/>
          <a:stretch>
            <a:fillRect/>
          </a:stretch>
        </p:blipFill>
        <p:spPr>
          <a:xfrm>
            <a:off x="2348389" y="3282434"/>
            <a:ext cx="9933503" cy="252543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2051566"/>
            <a:ext cx="8465820" cy="416481"/>
          </a:xfrm>
          <a:prstGeom prst="rect">
            <a:avLst/>
          </a:prstGeom>
          <a:noFill/>
          <a:ln/>
        </p:spPr>
        <p:txBody>
          <a:bodyPr wrap="none" rtlCol="0" anchor="t"/>
          <a:lstStyle/>
          <a:p>
            <a:pPr indent="0" marL="0">
              <a:lnSpc>
                <a:spcPts val="3281"/>
              </a:lnSpc>
              <a:buNone/>
            </a:pPr>
            <a:r>
              <a:rPr lang="en-US" sz="2624" b="1" dirty="0">
                <a:solidFill>
                  <a:srgbClr val="38512F"/>
                </a:solidFill>
                <a:latin typeface="Lora" pitchFamily="34" charset="0"/>
                <a:ea typeface="Lora" pitchFamily="34" charset="-122"/>
                <a:cs typeface="Lora" pitchFamily="34" charset="-120"/>
              </a:rPr>
              <a:t>Buyer cart : buyer will request the product to farmer</a:t>
            </a:r>
            <a:endParaRPr lang="en-US" sz="2624" dirty="0"/>
          </a:p>
        </p:txBody>
      </p:sp>
      <p:pic>
        <p:nvPicPr>
          <p:cNvPr id="5" name="Image 0" descr="preencoded.png">    </p:cNvPr>
          <p:cNvPicPr>
            <a:picLocks noChangeAspect="1"/>
          </p:cNvPicPr>
          <p:nvPr/>
        </p:nvPicPr>
        <p:blipFill>
          <a:blip r:embed="rId1"/>
          <a:stretch>
            <a:fillRect/>
          </a:stretch>
        </p:blipFill>
        <p:spPr>
          <a:xfrm>
            <a:off x="2348389" y="2912388"/>
            <a:ext cx="9933503" cy="3265527"/>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EF5E7">
              <a:alpha val="85000"/>
            </a:srgbClr>
          </a:solidFill>
          <a:ln/>
        </p:spPr>
      </p:sp>
      <p:sp>
        <p:nvSpPr>
          <p:cNvPr id="6" name="Text 3"/>
          <p:cNvSpPr/>
          <p:nvPr/>
        </p:nvSpPr>
        <p:spPr>
          <a:xfrm>
            <a:off x="2348389" y="1769983"/>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About KrishiKart</a:t>
            </a:r>
            <a:endParaRPr lang="en-US" sz="4374" dirty="0"/>
          </a:p>
        </p:txBody>
      </p:sp>
      <p:sp>
        <p:nvSpPr>
          <p:cNvPr id="7" name="Shape 4"/>
          <p:cNvSpPr/>
          <p:nvPr/>
        </p:nvSpPr>
        <p:spPr>
          <a:xfrm>
            <a:off x="2348389" y="2971205"/>
            <a:ext cx="499943" cy="499943"/>
          </a:xfrm>
          <a:prstGeom prst="roundRect">
            <a:avLst>
              <a:gd name="adj" fmla="val 13333"/>
            </a:avLst>
          </a:prstGeom>
          <a:solidFill>
            <a:srgbClr val="F6E9D5"/>
          </a:solidFill>
          <a:ln/>
        </p:spPr>
      </p:sp>
      <p:sp>
        <p:nvSpPr>
          <p:cNvPr id="8" name="Text 5"/>
          <p:cNvSpPr/>
          <p:nvPr/>
        </p:nvSpPr>
        <p:spPr>
          <a:xfrm>
            <a:off x="2537341" y="3012877"/>
            <a:ext cx="12192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9" name="Text 6"/>
          <p:cNvSpPr/>
          <p:nvPr/>
        </p:nvSpPr>
        <p:spPr>
          <a:xfrm>
            <a:off x="3070503" y="3047524"/>
            <a:ext cx="2440900" cy="701993"/>
          </a:xfrm>
          <a:prstGeom prst="rect">
            <a:avLst/>
          </a:prstGeom>
          <a:noFill/>
          <a:ln/>
        </p:spPr>
        <p:txBody>
          <a:bodyPr wrap="square" rtlCol="0" anchor="t"/>
          <a:lstStyle/>
          <a:p>
            <a:pPr indent="0" marL="0">
              <a:lnSpc>
                <a:spcPts val="2734"/>
              </a:lnSpc>
              <a:buNone/>
            </a:pPr>
            <a:r>
              <a:rPr lang="en-US" sz="2187" dirty="0">
                <a:solidFill>
                  <a:srgbClr val="38512F"/>
                </a:solidFill>
                <a:latin typeface="Lora" pitchFamily="34" charset="0"/>
                <a:ea typeface="Lora" pitchFamily="34" charset="-122"/>
                <a:cs typeface="Lora" pitchFamily="34" charset="-120"/>
              </a:rPr>
              <a:t>Empowering Farmers </a:t>
            </a:r>
            <a:pPr indent="0" marL="0">
              <a:lnSpc>
                <a:spcPts val="2734"/>
              </a:lnSpc>
              <a:buNone/>
            </a:pP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0" name="Text 7"/>
          <p:cNvSpPr/>
          <p:nvPr/>
        </p:nvSpPr>
        <p:spPr>
          <a:xfrm>
            <a:off x="3070503" y="3971687"/>
            <a:ext cx="2440900" cy="2487811"/>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KrishiKart is an online platform that connects farmers directly with buyers, eliminating middlemen and increasing profits for farmers.</a:t>
            </a:r>
            <a:endParaRPr lang="en-US" sz="1750" dirty="0"/>
          </a:p>
        </p:txBody>
      </p:sp>
      <p:sp>
        <p:nvSpPr>
          <p:cNvPr id="11" name="Shape 8"/>
          <p:cNvSpPr/>
          <p:nvPr/>
        </p:nvSpPr>
        <p:spPr>
          <a:xfrm>
            <a:off x="5733574" y="2971205"/>
            <a:ext cx="499943" cy="499943"/>
          </a:xfrm>
          <a:prstGeom prst="roundRect">
            <a:avLst>
              <a:gd name="adj" fmla="val 13333"/>
            </a:avLst>
          </a:prstGeom>
          <a:solidFill>
            <a:srgbClr val="F6E9D5"/>
          </a:solidFill>
          <a:ln/>
        </p:spPr>
      </p:sp>
      <p:sp>
        <p:nvSpPr>
          <p:cNvPr id="12" name="Text 9"/>
          <p:cNvSpPr/>
          <p:nvPr/>
        </p:nvSpPr>
        <p:spPr>
          <a:xfrm>
            <a:off x="5895856" y="3012877"/>
            <a:ext cx="17526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3" name="Text 10"/>
          <p:cNvSpPr/>
          <p:nvPr/>
        </p:nvSpPr>
        <p:spPr>
          <a:xfrm>
            <a:off x="6455688" y="3047524"/>
            <a:ext cx="2440900" cy="701993"/>
          </a:xfrm>
          <a:prstGeom prst="rect">
            <a:avLst/>
          </a:prstGeom>
          <a:noFill/>
          <a:ln/>
        </p:spPr>
        <p:txBody>
          <a:bodyPr wrap="square" rtlCol="0" anchor="t"/>
          <a:lstStyle/>
          <a:p>
            <a:pPr indent="0" marL="0">
              <a:lnSpc>
                <a:spcPts val="2734"/>
              </a:lnSpc>
              <a:buNone/>
            </a:pPr>
            <a:r>
              <a:rPr lang="en-US" sz="2187" dirty="0">
                <a:solidFill>
                  <a:srgbClr val="38512F"/>
                </a:solidFill>
                <a:latin typeface="Lora" pitchFamily="34" charset="0"/>
                <a:ea typeface="Lora" pitchFamily="34" charset="-122"/>
                <a:cs typeface="Lora" pitchFamily="34" charset="-120"/>
              </a:rPr>
              <a:t>Simple and User-Friendly </a:t>
            </a:r>
            <a:pPr indent="0" marL="0">
              <a:lnSpc>
                <a:spcPts val="2734"/>
              </a:lnSpc>
              <a:buNone/>
            </a:pP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4" name="Text 11"/>
          <p:cNvSpPr/>
          <p:nvPr/>
        </p:nvSpPr>
        <p:spPr>
          <a:xfrm>
            <a:off x="6455688" y="3971687"/>
            <a:ext cx="2440900" cy="2487811"/>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Our platform is easy to use and accessible from anywhere with an internet connection, making it easy for farmers to sell their products and buyers to purchase them.</a:t>
            </a:r>
            <a:endParaRPr lang="en-US" sz="1750" dirty="0"/>
          </a:p>
        </p:txBody>
      </p:sp>
      <p:sp>
        <p:nvSpPr>
          <p:cNvPr id="15" name="Shape 12"/>
          <p:cNvSpPr/>
          <p:nvPr/>
        </p:nvSpPr>
        <p:spPr>
          <a:xfrm>
            <a:off x="9118759" y="2971205"/>
            <a:ext cx="499943" cy="499943"/>
          </a:xfrm>
          <a:prstGeom prst="roundRect">
            <a:avLst>
              <a:gd name="adj" fmla="val 13333"/>
            </a:avLst>
          </a:prstGeom>
          <a:solidFill>
            <a:srgbClr val="F6E9D5"/>
          </a:solidFill>
          <a:ln/>
        </p:spPr>
      </p:sp>
      <p:sp>
        <p:nvSpPr>
          <p:cNvPr id="16" name="Text 13"/>
          <p:cNvSpPr/>
          <p:nvPr/>
        </p:nvSpPr>
        <p:spPr>
          <a:xfrm>
            <a:off x="9277231" y="3012877"/>
            <a:ext cx="18288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7" name="Text 14"/>
          <p:cNvSpPr/>
          <p:nvPr/>
        </p:nvSpPr>
        <p:spPr>
          <a:xfrm>
            <a:off x="9840873" y="3047524"/>
            <a:ext cx="2221944" cy="354806"/>
          </a:xfrm>
          <a:prstGeom prst="rect">
            <a:avLst/>
          </a:prstGeom>
          <a:noFill/>
          <a:ln/>
        </p:spPr>
        <p:txBody>
          <a:bodyPr wrap="none" rtlCol="0" anchor="t"/>
          <a:lstStyle/>
          <a:p>
            <a:pPr indent="0" marL="0">
              <a:lnSpc>
                <a:spcPts val="2734"/>
              </a:lnSpc>
              <a:buNone/>
            </a:pPr>
            <a:r>
              <a:rPr lang="en-US" sz="2187" dirty="0">
                <a:solidFill>
                  <a:srgbClr val="38512F"/>
                </a:solidFill>
                <a:latin typeface="Lora" pitchFamily="34" charset="0"/>
                <a:ea typeface="Lora" pitchFamily="34" charset="-122"/>
                <a:cs typeface="Lora" pitchFamily="34" charset="-120"/>
              </a:rPr>
              <a:t>Global Reach </a:t>
            </a:r>
            <a:pPr indent="0" marL="0">
              <a:lnSpc>
                <a:spcPts val="2734"/>
              </a:lnSpc>
              <a:buNone/>
            </a:pP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8" name="Text 15"/>
          <p:cNvSpPr/>
          <p:nvPr/>
        </p:nvSpPr>
        <p:spPr>
          <a:xfrm>
            <a:off x="9840873" y="3624501"/>
            <a:ext cx="2440900" cy="2487811"/>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We are dedicated to connecting farmers from around the world with buyers to promote sustainability and ethical farming practices on a global scale.</a:t>
            </a:r>
            <a:endParaRPr lang="en-US" sz="1750"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2032397"/>
            <a:ext cx="4191000" cy="416481"/>
          </a:xfrm>
          <a:prstGeom prst="rect">
            <a:avLst/>
          </a:prstGeom>
          <a:noFill/>
          <a:ln/>
        </p:spPr>
        <p:txBody>
          <a:bodyPr wrap="none" rtlCol="0" anchor="t"/>
          <a:lstStyle/>
          <a:p>
            <a:pPr indent="0" marL="0">
              <a:lnSpc>
                <a:spcPts val="3281"/>
              </a:lnSpc>
              <a:buNone/>
            </a:pPr>
            <a:r>
              <a:rPr lang="en-US" sz="2624" b="1" dirty="0">
                <a:solidFill>
                  <a:srgbClr val="38512F"/>
                </a:solidFill>
                <a:latin typeface="Lora" pitchFamily="34" charset="0"/>
                <a:ea typeface="Lora" pitchFamily="34" charset="-122"/>
                <a:cs typeface="Lora" pitchFamily="34" charset="-120"/>
              </a:rPr>
              <a:t>Farmer will approve order</a:t>
            </a:r>
            <a:endParaRPr lang="en-US" sz="2624" dirty="0"/>
          </a:p>
        </p:txBody>
      </p:sp>
      <p:pic>
        <p:nvPicPr>
          <p:cNvPr id="5" name="Image 0" descr="preencoded.png">    </p:cNvPr>
          <p:cNvPicPr>
            <a:picLocks noChangeAspect="1"/>
          </p:cNvPicPr>
          <p:nvPr/>
        </p:nvPicPr>
        <p:blipFill>
          <a:blip r:embed="rId1"/>
          <a:stretch>
            <a:fillRect/>
          </a:stretch>
        </p:blipFill>
        <p:spPr>
          <a:xfrm>
            <a:off x="2348389" y="2893219"/>
            <a:ext cx="9933503" cy="330386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2709982"/>
            <a:ext cx="2666286" cy="416481"/>
          </a:xfrm>
          <a:prstGeom prst="rect">
            <a:avLst/>
          </a:prstGeom>
          <a:noFill/>
          <a:ln/>
        </p:spPr>
        <p:txBody>
          <a:bodyPr wrap="none" rtlCol="0" anchor="t"/>
          <a:lstStyle/>
          <a:p>
            <a:pPr indent="0" marL="0">
              <a:lnSpc>
                <a:spcPts val="3281"/>
              </a:lnSpc>
              <a:buNone/>
            </a:pPr>
            <a:r>
              <a:rPr lang="en-US" sz="2624" b="1" dirty="0">
                <a:solidFill>
                  <a:srgbClr val="38512F"/>
                </a:solidFill>
                <a:latin typeface="Lora" pitchFamily="34" charset="0"/>
                <a:ea typeface="Lora" pitchFamily="34" charset="-122"/>
                <a:cs typeface="Lora" pitchFamily="34" charset="-120"/>
              </a:rPr>
              <a:t>Buyer will pay</a:t>
            </a:r>
            <a:endParaRPr lang="en-US" sz="2624" dirty="0"/>
          </a:p>
        </p:txBody>
      </p:sp>
      <p:pic>
        <p:nvPicPr>
          <p:cNvPr id="5" name="Image 0" descr="preencoded.png">    </p:cNvPr>
          <p:cNvPicPr>
            <a:picLocks noChangeAspect="1"/>
          </p:cNvPicPr>
          <p:nvPr/>
        </p:nvPicPr>
        <p:blipFill>
          <a:blip r:embed="rId1"/>
          <a:stretch>
            <a:fillRect/>
          </a:stretch>
        </p:blipFill>
        <p:spPr>
          <a:xfrm>
            <a:off x="2348389" y="3570803"/>
            <a:ext cx="9933503" cy="1948696"/>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338858"/>
            <a:ext cx="5128260" cy="416481"/>
          </a:xfrm>
          <a:prstGeom prst="rect">
            <a:avLst/>
          </a:prstGeom>
          <a:noFill/>
          <a:ln/>
        </p:spPr>
        <p:txBody>
          <a:bodyPr wrap="none" rtlCol="0" anchor="t"/>
          <a:lstStyle/>
          <a:p>
            <a:pPr indent="0" marL="0">
              <a:lnSpc>
                <a:spcPts val="3281"/>
              </a:lnSpc>
              <a:buNone/>
            </a:pPr>
            <a:r>
              <a:rPr lang="en-US" sz="2624" b="1" dirty="0">
                <a:solidFill>
                  <a:srgbClr val="38512F"/>
                </a:solidFill>
                <a:latin typeface="Lora" pitchFamily="34" charset="0"/>
                <a:ea typeface="Lora" pitchFamily="34" charset="-122"/>
                <a:cs typeface="Lora" pitchFamily="34" charset="-120"/>
              </a:rPr>
              <a:t>Buyer will proceed for checkout</a:t>
            </a:r>
            <a:endParaRPr lang="en-US" sz="2624" dirty="0"/>
          </a:p>
        </p:txBody>
      </p:sp>
      <p:pic>
        <p:nvPicPr>
          <p:cNvPr id="5" name="Image 0" descr="preencoded.png">    </p:cNvPr>
          <p:cNvPicPr>
            <a:picLocks noChangeAspect="1"/>
          </p:cNvPicPr>
          <p:nvPr/>
        </p:nvPicPr>
        <p:blipFill>
          <a:blip r:embed="rId1"/>
          <a:stretch>
            <a:fillRect/>
          </a:stretch>
        </p:blipFill>
        <p:spPr>
          <a:xfrm>
            <a:off x="3852743" y="2199680"/>
            <a:ext cx="6924675"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854398"/>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References</a:t>
            </a:r>
            <a:endParaRPr lang="en-US" sz="4374" dirty="0"/>
          </a:p>
        </p:txBody>
      </p:sp>
      <p:sp>
        <p:nvSpPr>
          <p:cNvPr id="5" name="Text 3"/>
          <p:cNvSpPr/>
          <p:nvPr/>
        </p:nvSpPr>
        <p:spPr>
          <a:xfrm>
            <a:off x="2348389" y="2993112"/>
            <a:ext cx="9933503"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t>
            </a:r>
            <a:pPr indent="0" marL="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Stack Overflow -</a:t>
            </a:r>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 </a:t>
            </a:r>
            <a:pPr indent="0" marL="0">
              <a:lnSpc>
                <a:spcPts val="2799"/>
              </a:lnSpc>
              <a:buNone/>
            </a:pPr>
            <a:r>
              <a:rPr lang="en-US" sz="1750" u="sng" dirty="0">
                <a:solidFill>
                  <a:srgbClr val="38512F"/>
                </a:solidFill>
                <a:latin typeface="Source Sans Pro" pitchFamily="34" charset="0"/>
                <a:ea typeface="Source Sans Pro" pitchFamily="34" charset="-122"/>
                <a:cs typeface="Source Sans Pro"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https://stackoverflow.com/</a:t>
            </a:r>
            <a:endParaRPr lang="en-US" sz="1750" dirty="0"/>
          </a:p>
        </p:txBody>
      </p:sp>
      <p:sp>
        <p:nvSpPr>
          <p:cNvPr id="6" name="Text 4"/>
          <p:cNvSpPr/>
          <p:nvPr/>
        </p:nvSpPr>
        <p:spPr>
          <a:xfrm>
            <a:off x="2348389" y="3598426"/>
            <a:ext cx="9933503"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t>
            </a:r>
            <a:pPr indent="0" marL="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Java docs -</a:t>
            </a:r>
            <a:pPr indent="0" marL="0">
              <a:lnSpc>
                <a:spcPts val="2799"/>
              </a:lnSpc>
              <a:buNone/>
            </a:pPr>
            <a:r>
              <a:rPr lang="en-US" sz="1750" u="sng" dirty="0">
                <a:solidFill>
                  <a:srgbClr val="38512F"/>
                </a:solidFill>
                <a:latin typeface="Source Sans Pro" pitchFamily="34" charset="0"/>
                <a:ea typeface="Source Sans Pro" pitchFamily="34" charset="-122"/>
                <a:cs typeface="Source Sans Pr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https://docs.oracle.com/javase/8/docs/technotes/tools/windows/javadoc.html</a:t>
            </a:r>
            <a:endParaRPr lang="en-US" sz="1750" dirty="0"/>
          </a:p>
        </p:txBody>
      </p:sp>
      <p:sp>
        <p:nvSpPr>
          <p:cNvPr id="7" name="Text 5"/>
          <p:cNvSpPr/>
          <p:nvPr/>
        </p:nvSpPr>
        <p:spPr>
          <a:xfrm>
            <a:off x="2348389" y="4203740"/>
            <a:ext cx="9933503"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t>
            </a:r>
            <a:pPr indent="0" marL="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Javatpoint - </a:t>
            </a:r>
            <a:pPr indent="0" marL="0">
              <a:lnSpc>
                <a:spcPts val="2799"/>
              </a:lnSpc>
              <a:buNone/>
            </a:pPr>
            <a:r>
              <a:rPr lang="en-US" sz="1750" u="sng" dirty="0">
                <a:solidFill>
                  <a:srgbClr val="38512F"/>
                </a:solidFill>
                <a:latin typeface="Source Sans Pro" pitchFamily="34" charset="0"/>
                <a:ea typeface="Source Sans Pro" pitchFamily="34" charset="-122"/>
                <a:cs typeface="Source Sans Pro"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https://www.javatpoint.com/</a:t>
            </a:r>
            <a:endParaRPr lang="en-US" sz="1750" dirty="0"/>
          </a:p>
        </p:txBody>
      </p:sp>
      <p:sp>
        <p:nvSpPr>
          <p:cNvPr id="8" name="Text 6"/>
          <p:cNvSpPr/>
          <p:nvPr/>
        </p:nvSpPr>
        <p:spPr>
          <a:xfrm>
            <a:off x="2348389" y="4809053"/>
            <a:ext cx="9933503"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t>
            </a:r>
            <a:pPr indent="0" marL="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Spring Boot Docs - </a:t>
            </a:r>
            <a:pPr indent="0" marL="0">
              <a:lnSpc>
                <a:spcPts val="2799"/>
              </a:lnSpc>
              <a:buNone/>
            </a:pPr>
            <a:r>
              <a:rPr lang="en-US" sz="1750" u="sng" dirty="0">
                <a:solidFill>
                  <a:srgbClr val="38512F"/>
                </a:solidFill>
                <a:latin typeface="Source Sans Pro" pitchFamily="34" charset="0"/>
                <a:ea typeface="Source Sans Pro" pitchFamily="34" charset="-122"/>
                <a:cs typeface="Source Sans Pro"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https://docs.spring.io/spring-boot/docs/current/reference/htmlsingle/</a:t>
            </a:r>
            <a:endParaRPr lang="en-US" sz="1750" dirty="0"/>
          </a:p>
        </p:txBody>
      </p:sp>
      <p:sp>
        <p:nvSpPr>
          <p:cNvPr id="9" name="Text 7"/>
          <p:cNvSpPr/>
          <p:nvPr/>
        </p:nvSpPr>
        <p:spPr>
          <a:xfrm>
            <a:off x="2348389" y="5414367"/>
            <a:ext cx="9933503"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t>
            </a:r>
            <a:pPr indent="0" marL="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ReactJS Docs - </a:t>
            </a:r>
            <a:pPr indent="0" marL="0">
              <a:lnSpc>
                <a:spcPts val="2799"/>
              </a:lnSpc>
              <a:buNone/>
            </a:pPr>
            <a:r>
              <a:rPr lang="en-US" sz="1750" u="sng" dirty="0">
                <a:solidFill>
                  <a:srgbClr val="38512F"/>
                </a:solidFill>
                <a:latin typeface="Source Sans Pro" pitchFamily="34" charset="0"/>
                <a:ea typeface="Source Sans Pro" pitchFamily="34" charset="-122"/>
                <a:cs typeface="Source Sans Pro"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https://reactjs.org/docs/getting-started.html</a:t>
            </a:r>
            <a:endParaRPr lang="en-US" sz="1750" dirty="0"/>
          </a:p>
        </p:txBody>
      </p:sp>
      <p:sp>
        <p:nvSpPr>
          <p:cNvPr id="10" name="Text 8"/>
          <p:cNvSpPr/>
          <p:nvPr/>
        </p:nvSpPr>
        <p:spPr>
          <a:xfrm>
            <a:off x="2348389" y="6019681"/>
            <a:ext cx="9933503" cy="355402"/>
          </a:xfrm>
          <a:prstGeom prst="rect">
            <a:avLst/>
          </a:prstGeom>
          <a:noFill/>
          <a:ln/>
        </p:spPr>
        <p:txBody>
          <a:bodyPr wrap="non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t>
            </a:r>
            <a:pPr indent="0" marL="0">
              <a:lnSpc>
                <a:spcPts val="2799"/>
              </a:lnSpc>
              <a:buNone/>
            </a:pPr>
            <a:r>
              <a:rPr lang="en-US" sz="1750" b="1" dirty="0">
                <a:solidFill>
                  <a:srgbClr val="3A3630"/>
                </a:solidFill>
                <a:latin typeface="Source Sans Pro" pitchFamily="34" charset="0"/>
                <a:ea typeface="Source Sans Pro" pitchFamily="34" charset="-122"/>
                <a:cs typeface="Source Sans Pro" pitchFamily="34" charset="-120"/>
              </a:rPr>
              <a:t>Scribe - </a:t>
            </a:r>
            <a:pPr indent="0" marL="0">
              <a:lnSpc>
                <a:spcPts val="2799"/>
              </a:lnSpc>
              <a:buNone/>
            </a:pPr>
            <a:r>
              <a:rPr lang="en-US" sz="1750" u="sng" dirty="0">
                <a:solidFill>
                  <a:srgbClr val="38512F"/>
                </a:solidFill>
                <a:latin typeface="Source Sans Pro" pitchFamily="34" charset="0"/>
                <a:ea typeface="Source Sans Pro" pitchFamily="34" charset="-122"/>
                <a:cs typeface="Source Sans Pro"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https://scribehow.com/</a:t>
            </a:r>
            <a:endParaRPr lang="en-US" sz="1750" dirty="0"/>
          </a:p>
        </p:txBody>
      </p:sp>
      <p:pic>
        <p:nvPicPr>
          <p:cNvPr id="11" name="Image 0"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705689"/>
            <a:ext cx="5783580"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How KrishiKart Works</a:t>
            </a:r>
            <a:endParaRPr lang="en-US" sz="4374" dirty="0"/>
          </a:p>
        </p:txBody>
      </p:sp>
      <p:sp>
        <p:nvSpPr>
          <p:cNvPr id="5" name="Shape 3"/>
          <p:cNvSpPr/>
          <p:nvPr/>
        </p:nvSpPr>
        <p:spPr>
          <a:xfrm>
            <a:off x="2348389" y="3177659"/>
            <a:ext cx="9933503" cy="27742"/>
          </a:xfrm>
          <a:prstGeom prst="rect">
            <a:avLst/>
          </a:prstGeom>
          <a:solidFill>
            <a:srgbClr val="38512F"/>
          </a:solidFill>
          <a:ln/>
        </p:spPr>
      </p:sp>
      <p:sp>
        <p:nvSpPr>
          <p:cNvPr id="6" name="Shape 4"/>
          <p:cNvSpPr/>
          <p:nvPr/>
        </p:nvSpPr>
        <p:spPr>
          <a:xfrm>
            <a:off x="3916025" y="3177659"/>
            <a:ext cx="27742" cy="777597"/>
          </a:xfrm>
          <a:prstGeom prst="rect">
            <a:avLst/>
          </a:prstGeom>
          <a:solidFill>
            <a:srgbClr val="38512F"/>
          </a:solidFill>
          <a:ln/>
        </p:spPr>
      </p:sp>
      <p:sp>
        <p:nvSpPr>
          <p:cNvPr id="7" name="Shape 5"/>
          <p:cNvSpPr/>
          <p:nvPr/>
        </p:nvSpPr>
        <p:spPr>
          <a:xfrm>
            <a:off x="3679984" y="2927747"/>
            <a:ext cx="499943" cy="499943"/>
          </a:xfrm>
          <a:prstGeom prst="roundRect">
            <a:avLst>
              <a:gd name="adj" fmla="val 13333"/>
            </a:avLst>
          </a:prstGeom>
          <a:solidFill>
            <a:srgbClr val="F6E9D5"/>
          </a:solidFill>
          <a:ln/>
        </p:spPr>
      </p:sp>
      <p:sp>
        <p:nvSpPr>
          <p:cNvPr id="8" name="Text 6"/>
          <p:cNvSpPr/>
          <p:nvPr/>
        </p:nvSpPr>
        <p:spPr>
          <a:xfrm>
            <a:off x="3868936" y="2969419"/>
            <a:ext cx="12192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9" name="Text 7"/>
          <p:cNvSpPr/>
          <p:nvPr/>
        </p:nvSpPr>
        <p:spPr>
          <a:xfrm>
            <a:off x="2818924" y="4177546"/>
            <a:ext cx="2221944" cy="347186"/>
          </a:xfrm>
          <a:prstGeom prst="rect">
            <a:avLst/>
          </a:prstGeom>
          <a:noFill/>
          <a:ln/>
        </p:spPr>
        <p:txBody>
          <a:bodyPr wrap="none" rtlCol="0" anchor="t"/>
          <a:lstStyle/>
          <a:p>
            <a:pPr algn="ctr" indent="0" marL="0">
              <a:lnSpc>
                <a:spcPts val="2734"/>
              </a:lnSpc>
              <a:buNone/>
            </a:pPr>
            <a:r>
              <a:rPr lang="en-US" sz="2187" dirty="0">
                <a:solidFill>
                  <a:srgbClr val="38512F"/>
                </a:solidFill>
                <a:latin typeface="Lora" pitchFamily="34" charset="0"/>
                <a:ea typeface="Lora" pitchFamily="34" charset="-122"/>
                <a:cs typeface="Lora" pitchFamily="34" charset="-120"/>
              </a:rPr>
              <a:t>Registration</a:t>
            </a:r>
            <a:endParaRPr lang="en-US" sz="2187" dirty="0"/>
          </a:p>
        </p:txBody>
      </p:sp>
      <p:sp>
        <p:nvSpPr>
          <p:cNvPr id="10" name="Text 8"/>
          <p:cNvSpPr/>
          <p:nvPr/>
        </p:nvSpPr>
        <p:spPr>
          <a:xfrm>
            <a:off x="2570559" y="4746903"/>
            <a:ext cx="2718673" cy="1066205"/>
          </a:xfrm>
          <a:prstGeom prst="rect">
            <a:avLst/>
          </a:prstGeom>
          <a:noFill/>
          <a:ln/>
        </p:spPr>
        <p:txBody>
          <a:bodyPr wrap="square" rtlCol="0" anchor="t"/>
          <a:lstStyle/>
          <a:p>
            <a:pPr algn="ct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Sign up for KrishiKart and create your account as a farmer or buyer.</a:t>
            </a:r>
            <a:endParaRPr lang="en-US" sz="1750" dirty="0"/>
          </a:p>
        </p:txBody>
      </p:sp>
      <p:sp>
        <p:nvSpPr>
          <p:cNvPr id="11" name="Shape 9"/>
          <p:cNvSpPr/>
          <p:nvPr/>
        </p:nvSpPr>
        <p:spPr>
          <a:xfrm>
            <a:off x="7301210" y="3177659"/>
            <a:ext cx="27742" cy="777597"/>
          </a:xfrm>
          <a:prstGeom prst="rect">
            <a:avLst/>
          </a:prstGeom>
          <a:solidFill>
            <a:srgbClr val="38512F"/>
          </a:solidFill>
          <a:ln/>
        </p:spPr>
      </p:sp>
      <p:sp>
        <p:nvSpPr>
          <p:cNvPr id="12" name="Shape 10"/>
          <p:cNvSpPr/>
          <p:nvPr/>
        </p:nvSpPr>
        <p:spPr>
          <a:xfrm>
            <a:off x="7065169" y="2927747"/>
            <a:ext cx="499943" cy="499943"/>
          </a:xfrm>
          <a:prstGeom prst="roundRect">
            <a:avLst>
              <a:gd name="adj" fmla="val 13333"/>
            </a:avLst>
          </a:prstGeom>
          <a:solidFill>
            <a:srgbClr val="F6E9D5"/>
          </a:solidFill>
          <a:ln/>
        </p:spPr>
      </p:sp>
      <p:sp>
        <p:nvSpPr>
          <p:cNvPr id="13" name="Text 11"/>
          <p:cNvSpPr/>
          <p:nvPr/>
        </p:nvSpPr>
        <p:spPr>
          <a:xfrm>
            <a:off x="7227451" y="2969419"/>
            <a:ext cx="17526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4" name="Text 12"/>
          <p:cNvSpPr/>
          <p:nvPr/>
        </p:nvSpPr>
        <p:spPr>
          <a:xfrm>
            <a:off x="6204109" y="4177546"/>
            <a:ext cx="2221944" cy="347186"/>
          </a:xfrm>
          <a:prstGeom prst="rect">
            <a:avLst/>
          </a:prstGeom>
          <a:noFill/>
          <a:ln/>
        </p:spPr>
        <p:txBody>
          <a:bodyPr wrap="none" rtlCol="0" anchor="t"/>
          <a:lstStyle/>
          <a:p>
            <a:pPr algn="ctr" indent="0" marL="0">
              <a:lnSpc>
                <a:spcPts val="2734"/>
              </a:lnSpc>
              <a:buNone/>
            </a:pPr>
            <a:r>
              <a:rPr lang="en-US" sz="2187" dirty="0">
                <a:solidFill>
                  <a:srgbClr val="38512F"/>
                </a:solidFill>
                <a:latin typeface="Lora" pitchFamily="34" charset="0"/>
                <a:ea typeface="Lora" pitchFamily="34" charset="-122"/>
                <a:cs typeface="Lora" pitchFamily="34" charset="-120"/>
              </a:rPr>
              <a:t>Listings</a:t>
            </a:r>
            <a:endParaRPr lang="en-US" sz="2187" dirty="0"/>
          </a:p>
        </p:txBody>
      </p:sp>
      <p:sp>
        <p:nvSpPr>
          <p:cNvPr id="15" name="Text 13"/>
          <p:cNvSpPr/>
          <p:nvPr/>
        </p:nvSpPr>
        <p:spPr>
          <a:xfrm>
            <a:off x="5955744" y="4746903"/>
            <a:ext cx="2718673" cy="1777008"/>
          </a:xfrm>
          <a:prstGeom prst="rect">
            <a:avLst/>
          </a:prstGeom>
          <a:noFill/>
          <a:ln/>
        </p:spPr>
        <p:txBody>
          <a:bodyPr wrap="square" rtlCol="0" anchor="t"/>
          <a:lstStyle/>
          <a:p>
            <a:pPr algn="ct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As a farmer, list your products and set your prices. As a buyer, browse available listings and add products to your cart.</a:t>
            </a:r>
            <a:endParaRPr lang="en-US" sz="1750" dirty="0"/>
          </a:p>
        </p:txBody>
      </p:sp>
      <p:sp>
        <p:nvSpPr>
          <p:cNvPr id="16" name="Shape 14"/>
          <p:cNvSpPr/>
          <p:nvPr/>
        </p:nvSpPr>
        <p:spPr>
          <a:xfrm>
            <a:off x="10686395" y="3177659"/>
            <a:ext cx="27742" cy="777597"/>
          </a:xfrm>
          <a:prstGeom prst="rect">
            <a:avLst/>
          </a:prstGeom>
          <a:solidFill>
            <a:srgbClr val="38512F"/>
          </a:solidFill>
          <a:ln/>
        </p:spPr>
      </p:sp>
      <p:sp>
        <p:nvSpPr>
          <p:cNvPr id="17" name="Shape 15"/>
          <p:cNvSpPr/>
          <p:nvPr/>
        </p:nvSpPr>
        <p:spPr>
          <a:xfrm>
            <a:off x="10450354" y="2927747"/>
            <a:ext cx="499943" cy="499943"/>
          </a:xfrm>
          <a:prstGeom prst="roundRect">
            <a:avLst>
              <a:gd name="adj" fmla="val 13333"/>
            </a:avLst>
          </a:prstGeom>
          <a:solidFill>
            <a:srgbClr val="F6E9D5"/>
          </a:solidFill>
          <a:ln/>
        </p:spPr>
      </p:sp>
      <p:sp>
        <p:nvSpPr>
          <p:cNvPr id="18" name="Text 16"/>
          <p:cNvSpPr/>
          <p:nvPr/>
        </p:nvSpPr>
        <p:spPr>
          <a:xfrm>
            <a:off x="10608826" y="2969419"/>
            <a:ext cx="182880" cy="416481"/>
          </a:xfrm>
          <a:prstGeom prst="rect">
            <a:avLst/>
          </a:prstGeom>
          <a:noFill/>
          <a:ln/>
        </p:spPr>
        <p:txBody>
          <a:bodyPr wrap="none" rtlCol="0" anchor="t"/>
          <a:lstStyle/>
          <a:p>
            <a:pPr algn="ctr" indent="0" marL="0">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9" name="Text 17"/>
          <p:cNvSpPr/>
          <p:nvPr/>
        </p:nvSpPr>
        <p:spPr>
          <a:xfrm>
            <a:off x="9589294" y="4177546"/>
            <a:ext cx="2221944" cy="347186"/>
          </a:xfrm>
          <a:prstGeom prst="rect">
            <a:avLst/>
          </a:prstGeom>
          <a:noFill/>
          <a:ln/>
        </p:spPr>
        <p:txBody>
          <a:bodyPr wrap="none" rtlCol="0" anchor="t"/>
          <a:lstStyle/>
          <a:p>
            <a:pPr algn="ctr" indent="0" marL="0">
              <a:lnSpc>
                <a:spcPts val="2734"/>
              </a:lnSpc>
              <a:buNone/>
            </a:pPr>
            <a:r>
              <a:rPr lang="en-US" sz="2187" dirty="0">
                <a:solidFill>
                  <a:srgbClr val="38512F"/>
                </a:solidFill>
                <a:latin typeface="Lora" pitchFamily="34" charset="0"/>
                <a:ea typeface="Lora" pitchFamily="34" charset="-122"/>
                <a:cs typeface="Lora" pitchFamily="34" charset="-120"/>
              </a:rPr>
              <a:t>Transactions</a:t>
            </a:r>
            <a:endParaRPr lang="en-US" sz="2187" dirty="0"/>
          </a:p>
        </p:txBody>
      </p:sp>
      <p:sp>
        <p:nvSpPr>
          <p:cNvPr id="20" name="Text 18"/>
          <p:cNvSpPr/>
          <p:nvPr/>
        </p:nvSpPr>
        <p:spPr>
          <a:xfrm>
            <a:off x="9340929" y="4746903"/>
            <a:ext cx="2718792" cy="1777008"/>
          </a:xfrm>
          <a:prstGeom prst="rect">
            <a:avLst/>
          </a:prstGeom>
          <a:noFill/>
          <a:ln/>
        </p:spPr>
        <p:txBody>
          <a:bodyPr wrap="square" rtlCol="0" anchor="t"/>
          <a:lstStyle/>
          <a:p>
            <a:pPr algn="ct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Finalize your transactions through the platform, eliminating any need for middlemen or in-person meetings.</a:t>
            </a:r>
            <a:endParaRPr lang="en-US" sz="175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2531983"/>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Abstract</a:t>
            </a:r>
            <a:endParaRPr lang="en-US" sz="4374" dirty="0"/>
          </a:p>
        </p:txBody>
      </p:sp>
      <p:sp>
        <p:nvSpPr>
          <p:cNvPr id="5" name="Text 3"/>
          <p:cNvSpPr/>
          <p:nvPr/>
        </p:nvSpPr>
        <p:spPr>
          <a:xfrm>
            <a:off x="2348389" y="3670697"/>
            <a:ext cx="9933503" cy="1421606"/>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system is implemented using a 3-tier approach, with a backend database, a middle tier of spring boot server application, and the react front end client accessed through a web browser. KrishiKart uses multi-tier MVC architecture, server and client-side scripting techniques, and implementation technologies such as Java(OOP), Spring Boot, Hibernate, BOOTSTRAP, HTML5, CSS, ReactJS, relational databases (MySQL) etc.</a:t>
            </a:r>
            <a:endParaRPr lang="en-US" sz="1750" dirty="0"/>
          </a:p>
        </p:txBody>
      </p:sp>
      <p:sp>
        <p:nvSpPr>
          <p:cNvPr id="6" name="Text 4"/>
          <p:cNvSpPr/>
          <p:nvPr/>
        </p:nvSpPr>
        <p:spPr>
          <a:xfrm>
            <a:off x="2348389" y="5342215"/>
            <a:ext cx="9933503" cy="355402"/>
          </a:xfrm>
          <a:prstGeom prst="rect">
            <a:avLst/>
          </a:prstGeom>
          <a:noFill/>
          <a:ln/>
        </p:spPr>
        <p:txBody>
          <a:bodyPr wrap="none" rtlCol="0" anchor="t"/>
          <a:lstStyle/>
          <a:p>
            <a:pPr indent="0" marL="0">
              <a:lnSpc>
                <a:spcPts val="2799"/>
              </a:lnSpc>
              <a:buNone/>
            </a:pPr>
            <a:endParaRPr lang="en-US" sz="1750" dirty="0"/>
          </a:p>
        </p:txBody>
      </p:sp>
      <p:pic>
        <p:nvPicPr>
          <p:cNvPr id="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2301478"/>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Purpose</a:t>
            </a:r>
            <a:endParaRPr lang="en-US" sz="4374" dirty="0"/>
          </a:p>
        </p:txBody>
      </p:sp>
      <p:sp>
        <p:nvSpPr>
          <p:cNvPr id="5" name="Text 3"/>
          <p:cNvSpPr/>
          <p:nvPr/>
        </p:nvSpPr>
        <p:spPr>
          <a:xfrm>
            <a:off x="2348389" y="3440192"/>
            <a:ext cx="9933503" cy="2487811"/>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primary purpose of KrishiKart is to revolutionize the agricultural sector by providing a digital platform that serves as a bridge between farmers and buyers. This platform aims to simplify and enhance the process of buying and selling agricultural products, ultimately benefiting both farmers and buyers. By creating a convenient and efficient space for transactions, KrishiKart seeks to empower farmers, expand market reach, and ensure that buyers have access to a diverse range of high-quality agricultural products. Through this purpose, KrishiKart aims to contribute to the growth and modernization of India's agricultural ecosystem.</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2834640"/>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Scope</a:t>
            </a:r>
            <a:endParaRPr lang="en-US" sz="4374" dirty="0"/>
          </a:p>
        </p:txBody>
      </p:sp>
      <p:sp>
        <p:nvSpPr>
          <p:cNvPr id="5" name="Text 3"/>
          <p:cNvSpPr/>
          <p:nvPr/>
        </p:nvSpPr>
        <p:spPr>
          <a:xfrm>
            <a:off x="2348389" y="3973354"/>
            <a:ext cx="9933503" cy="1421606"/>
          </a:xfrm>
          <a:prstGeom prst="rect">
            <a:avLst/>
          </a:prstGeom>
          <a:noFill/>
          <a:ln/>
        </p:spPr>
        <p:txBody>
          <a:bodyPr wrap="square" rtlCol="0" anchor="t"/>
          <a:lstStyle/>
          <a:p>
            <a:pPr indent="0" marL="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KrishiKart aims to develop a user-friendly digital platform connecting farmers and buyers for efficient agricultural transactions. The scope includes creating profiles, listing products, secure transactions, order management, and market expansion. This platform will modernize agricultural exchange, enhancing convenience and transparency for both parties involved.</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826770"/>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ER Diagram</a:t>
            </a:r>
            <a:endParaRPr lang="en-US" sz="4374" dirty="0"/>
          </a:p>
        </p:txBody>
      </p:sp>
      <p:pic>
        <p:nvPicPr>
          <p:cNvPr id="5" name="Image 0" descr="preencoded.png">    </p:cNvPr>
          <p:cNvPicPr>
            <a:picLocks noChangeAspect="1"/>
          </p:cNvPicPr>
          <p:nvPr/>
        </p:nvPicPr>
        <p:blipFill>
          <a:blip r:embed="rId1"/>
          <a:stretch>
            <a:fillRect/>
          </a:stretch>
        </p:blipFill>
        <p:spPr>
          <a:xfrm>
            <a:off x="3916799" y="1965484"/>
            <a:ext cx="6796564" cy="5437227"/>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199912"/>
            <a:ext cx="4443889" cy="694373"/>
          </a:xfrm>
          <a:prstGeom prst="rect">
            <a:avLst/>
          </a:prstGeom>
          <a:noFill/>
          <a:ln/>
        </p:spPr>
        <p:txBody>
          <a:bodyPr wrap="none" rtlCol="0" anchor="t"/>
          <a:lstStyle/>
          <a:p>
            <a:pPr indent="0" marL="0">
              <a:lnSpc>
                <a:spcPts val="5468"/>
              </a:lnSpc>
              <a:buNone/>
            </a:pPr>
            <a:r>
              <a:rPr lang="en-US" sz="4374" dirty="0">
                <a:solidFill>
                  <a:srgbClr val="38512F"/>
                </a:solidFill>
                <a:latin typeface="Lora" pitchFamily="34" charset="0"/>
                <a:ea typeface="Lora" pitchFamily="34" charset="-122"/>
                <a:cs typeface="Lora" pitchFamily="34" charset="-120"/>
              </a:rPr>
              <a:t>Class Diagram</a:t>
            </a:r>
            <a:endParaRPr lang="en-US" sz="4374" dirty="0"/>
          </a:p>
        </p:txBody>
      </p:sp>
      <p:pic>
        <p:nvPicPr>
          <p:cNvPr id="5" name="Image 0" descr="preencoded.png">    </p:cNvPr>
          <p:cNvPicPr>
            <a:picLocks noChangeAspect="1"/>
          </p:cNvPicPr>
          <p:nvPr/>
        </p:nvPicPr>
        <p:blipFill>
          <a:blip r:embed="rId1"/>
          <a:stretch>
            <a:fillRect/>
          </a:stretch>
        </p:blipFill>
        <p:spPr>
          <a:xfrm>
            <a:off x="3748683" y="2338626"/>
            <a:ext cx="7132915" cy="469106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2023-08-30T04:58:59Z</dcterms:created>
  <dcterms:modified xsi:type="dcterms:W3CDTF">2023-08-30T04:58:59Z</dcterms:modified>
</cp:coreProperties>
</file>